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52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04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16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5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267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79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93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40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32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86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09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55000"/>
                <a:lumMod val="88000"/>
                <a:lumOff val="12000"/>
              </a:schemeClr>
            </a:gs>
            <a:gs pos="99000">
              <a:schemeClr val="accent3">
                <a:lumMod val="40000"/>
                <a:lumOff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F1486-E27C-4569-BE1E-0495B689D4E4}" type="datetimeFigureOut">
              <a:rPr lang="en-GB" smtClean="0"/>
              <a:t>22/05/2016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296DF-BFCF-4280-A7DB-CAA61887F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85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620688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So far, I hadn’t discussed my discovery with anyone – it was my secret and would remain so until I knew what was down there.  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I looked back, through the darkness, the way I had come.   All quiet and still, the light of the full-moon illuminating the fountain.   No-one could possibly have seen me, hidden as I was from the main road </a:t>
            </a:r>
          </a:p>
        </p:txBody>
      </p:sp>
      <p:sp>
        <p:nvSpPr>
          <p:cNvPr id="5" name="Rectangle 4"/>
          <p:cNvSpPr/>
          <p:nvPr/>
        </p:nvSpPr>
        <p:spPr>
          <a:xfrm>
            <a:off x="827584" y="3212976"/>
            <a:ext cx="7128792" cy="2805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What effect does this section have?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Why hasn't he discussed his secret with anyone?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What time of day is it?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Who knows he is there?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Why is that important?</a:t>
            </a:r>
          </a:p>
        </p:txBody>
      </p:sp>
    </p:spTree>
    <p:extLst>
      <p:ext uri="{BB962C8B-B14F-4D97-AF65-F5344CB8AC3E}">
        <p14:creationId xmlns:p14="http://schemas.microsoft.com/office/powerpoint/2010/main" val="384885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9104" y="881717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</a:rPr>
              <a:t>so why did I get the feeling that someone, or something, was watching me?  </a:t>
            </a:r>
          </a:p>
        </p:txBody>
      </p:sp>
      <p:sp>
        <p:nvSpPr>
          <p:cNvPr id="5" name="Rectangle 4"/>
          <p:cNvSpPr/>
          <p:nvPr/>
        </p:nvSpPr>
        <p:spPr>
          <a:xfrm>
            <a:off x="827584" y="3258732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This bit is designed to hook the reader and to make them want to keep reading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How is it supposed to do that?</a:t>
            </a:r>
          </a:p>
        </p:txBody>
      </p:sp>
    </p:spTree>
    <p:extLst>
      <p:ext uri="{BB962C8B-B14F-4D97-AF65-F5344CB8AC3E}">
        <p14:creationId xmlns:p14="http://schemas.microsoft.com/office/powerpoint/2010/main" val="3906709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1845" y="954306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6">
                    <a:lumMod val="75000"/>
                  </a:schemeClr>
                </a:solidFill>
              </a:rPr>
              <a:t>the old, crumbling map I had found was wrong.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01897" y="2281599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This answers the question of where he found out his secret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It leaves a lot of other unanswered questions about it though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What questions </a:t>
            </a:r>
            <a:r>
              <a:rPr lang="en-GB" sz="2800" dirty="0" smtClean="0"/>
              <a:t>might </a:t>
            </a:r>
            <a:r>
              <a:rPr lang="en-GB" sz="2800" dirty="0"/>
              <a:t>you have based only on this sentence?</a:t>
            </a:r>
          </a:p>
        </p:txBody>
      </p:sp>
    </p:spTree>
    <p:extLst>
      <p:ext uri="{BB962C8B-B14F-4D97-AF65-F5344CB8AC3E}">
        <p14:creationId xmlns:p14="http://schemas.microsoft.com/office/powerpoint/2010/main" val="2091514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332656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It was as still as the night air around me, as if the whole gardens were holding their breath and watching</a:t>
            </a:r>
            <a:r>
              <a:rPr lang="en-GB" sz="2400" dirty="0" smtClean="0">
                <a:solidFill>
                  <a:srgbClr val="00B050"/>
                </a:solidFill>
              </a:rPr>
              <a:t>.</a:t>
            </a:r>
          </a:p>
          <a:p>
            <a:endParaRPr lang="en-GB" sz="2400" dirty="0" smtClean="0">
              <a:solidFill>
                <a:srgbClr val="00B050"/>
              </a:solidFill>
            </a:endParaRPr>
          </a:p>
          <a:p>
            <a:r>
              <a:rPr lang="en-GB" sz="2400" dirty="0">
                <a:solidFill>
                  <a:srgbClr val="00B050"/>
                </a:solidFill>
              </a:rPr>
              <a:t>Wind howled around me, snatching stones from the gravel path and hurling them against me. </a:t>
            </a:r>
          </a:p>
          <a:p>
            <a:r>
              <a:rPr lang="en-GB" sz="2400" dirty="0">
                <a:solidFill>
                  <a:srgbClr val="00B050"/>
                </a:solidFill>
              </a:rPr>
              <a:t> </a:t>
            </a:r>
          </a:p>
          <a:p>
            <a:r>
              <a:rPr lang="en-GB" sz="2400" dirty="0">
                <a:solidFill>
                  <a:srgbClr val="00B050"/>
                </a:solidFill>
              </a:rPr>
              <a:t>I took two steps in to the tunnel before the darkness swallowed </a:t>
            </a:r>
            <a:r>
              <a:rPr lang="en-GB" sz="2400" dirty="0" smtClean="0">
                <a:solidFill>
                  <a:srgbClr val="00B050"/>
                </a:solidFill>
              </a:rPr>
              <a:t>me.  With </a:t>
            </a:r>
            <a:r>
              <a:rPr lang="en-GB" sz="2400" dirty="0">
                <a:solidFill>
                  <a:srgbClr val="00B050"/>
                </a:solidFill>
              </a:rPr>
              <a:t>a snap, the mouth of the tunnel had slammed shut behind me.</a:t>
            </a:r>
          </a:p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992" y="4025975"/>
            <a:ext cx="9073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These bits of the description make the garden sound as though it is alive.  What is this way of describing something called?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What effect does this have?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How do you think the garden 'feels' toward the character who is there?</a:t>
            </a:r>
          </a:p>
        </p:txBody>
      </p:sp>
    </p:spTree>
    <p:extLst>
      <p:ext uri="{BB962C8B-B14F-4D97-AF65-F5344CB8AC3E}">
        <p14:creationId xmlns:p14="http://schemas.microsoft.com/office/powerpoint/2010/main" val="619488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9431" y="1340768"/>
            <a:ext cx="8352927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Think about:</a:t>
            </a:r>
          </a:p>
          <a:p>
            <a:r>
              <a:rPr lang="en-GB" sz="2800" dirty="0"/>
              <a:t>The trees:</a:t>
            </a:r>
          </a:p>
          <a:p>
            <a:endParaRPr lang="en-GB" sz="2800" b="1" dirty="0"/>
          </a:p>
          <a:p>
            <a:r>
              <a:rPr lang="en-GB" sz="2800" dirty="0"/>
              <a:t>The bushes / brambles:</a:t>
            </a:r>
          </a:p>
          <a:p>
            <a:endParaRPr lang="en-GB" sz="2800" b="1" dirty="0"/>
          </a:p>
          <a:p>
            <a:r>
              <a:rPr lang="en-GB" sz="2800" dirty="0"/>
              <a:t>The Moon:</a:t>
            </a:r>
          </a:p>
          <a:p>
            <a:endParaRPr lang="en-GB" sz="2800" b="1" dirty="0"/>
          </a:p>
          <a:p>
            <a:r>
              <a:rPr lang="en-GB" sz="2800" dirty="0"/>
              <a:t>The wind: </a:t>
            </a:r>
          </a:p>
          <a:p>
            <a:endParaRPr lang="en-GB" sz="2800" b="1" dirty="0"/>
          </a:p>
          <a:p>
            <a:r>
              <a:rPr lang="en-GB" sz="2800" dirty="0" smtClean="0"/>
              <a:t>If you have done the lesson on creating a </a:t>
            </a:r>
            <a:r>
              <a:rPr lang="en-GB" sz="2800" dirty="0"/>
              <a:t>spooky </a:t>
            </a:r>
            <a:r>
              <a:rPr lang="en-GB" sz="2800" dirty="0" smtClean="0"/>
              <a:t>setting, remember the </a:t>
            </a:r>
            <a:r>
              <a:rPr lang="en-GB" sz="2800" dirty="0"/>
              <a:t>personification we used for that.</a:t>
            </a:r>
          </a:p>
          <a:p>
            <a:endParaRPr lang="en-GB" b="1" u="sng" dirty="0"/>
          </a:p>
        </p:txBody>
      </p:sp>
      <p:sp>
        <p:nvSpPr>
          <p:cNvPr id="5" name="Rectangle 4"/>
          <p:cNvSpPr/>
          <p:nvPr/>
        </p:nvSpPr>
        <p:spPr>
          <a:xfrm>
            <a:off x="369430" y="404664"/>
            <a:ext cx="74429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u="sng" dirty="0" smtClean="0"/>
              <a:t>Can you come up with any personification?</a:t>
            </a:r>
            <a:endParaRPr lang="en-GB" sz="2800" b="1" u="sng" dirty="0"/>
          </a:p>
        </p:txBody>
      </p:sp>
    </p:spTree>
    <p:extLst>
      <p:ext uri="{BB962C8B-B14F-4D97-AF65-F5344CB8AC3E}">
        <p14:creationId xmlns:p14="http://schemas.microsoft.com/office/powerpoint/2010/main" val="1937774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758961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2">
                    <a:lumMod val="75000"/>
                  </a:schemeClr>
                </a:solidFill>
              </a:rPr>
              <a:t>Desperately I ran both hands around where the entrance had been.   The wall was smooth to my touch.  I could find no way out.  There was nothing for it – I had to go on.  Deeper in to the darkness.</a:t>
            </a:r>
          </a:p>
        </p:txBody>
      </p:sp>
      <p:sp>
        <p:nvSpPr>
          <p:cNvPr id="5" name="Rectangle 4"/>
          <p:cNvSpPr/>
          <p:nvPr/>
        </p:nvSpPr>
        <p:spPr>
          <a:xfrm>
            <a:off x="593482" y="2996952"/>
            <a:ext cx="7978499" cy="1964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The character gets trapped for a reason here.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How do you think he feels at the moment?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What would he do if he </a:t>
            </a:r>
            <a:r>
              <a:rPr lang="en-GB" sz="2800" i="1" dirty="0"/>
              <a:t>wasn't</a:t>
            </a:r>
            <a:r>
              <a:rPr lang="en-GB" sz="2800" dirty="0"/>
              <a:t> trapped in there?</a:t>
            </a:r>
          </a:p>
        </p:txBody>
      </p:sp>
    </p:spTree>
    <p:extLst>
      <p:ext uri="{BB962C8B-B14F-4D97-AF65-F5344CB8AC3E}">
        <p14:creationId xmlns:p14="http://schemas.microsoft.com/office/powerpoint/2010/main" val="3694778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764704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</a:rPr>
              <a:t>I could just make out the words ‘John Bond, 1571’ scraped in to the wall.  If they were as newly made as they looked, what did they mean?</a:t>
            </a:r>
          </a:p>
        </p:txBody>
      </p:sp>
      <p:sp>
        <p:nvSpPr>
          <p:cNvPr id="5" name="Rectangle 4"/>
          <p:cNvSpPr/>
          <p:nvPr/>
        </p:nvSpPr>
        <p:spPr>
          <a:xfrm>
            <a:off x="791580" y="3501008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Why end the extract on an unanswered question / mystery?</a:t>
            </a:r>
          </a:p>
        </p:txBody>
      </p:sp>
    </p:spTree>
    <p:extLst>
      <p:ext uri="{BB962C8B-B14F-4D97-AF65-F5344CB8AC3E}">
        <p14:creationId xmlns:p14="http://schemas.microsoft.com/office/powerpoint/2010/main" val="2912902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511" y="1556792"/>
            <a:ext cx="889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Is </a:t>
            </a:r>
            <a:r>
              <a:rPr lang="en-GB" sz="2400" dirty="0"/>
              <a:t>the character alone or with someone else?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How </a:t>
            </a:r>
            <a:r>
              <a:rPr lang="en-GB" sz="2400" dirty="0"/>
              <a:t>do they know about it / find it?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Does </a:t>
            </a:r>
            <a:r>
              <a:rPr lang="en-GB" sz="2400" dirty="0"/>
              <a:t>anyone else know where they are, or know </a:t>
            </a:r>
            <a:r>
              <a:rPr lang="en-GB" sz="2400" dirty="0" smtClean="0"/>
              <a:t>about </a:t>
            </a:r>
            <a:r>
              <a:rPr lang="en-GB" sz="2400" dirty="0"/>
              <a:t>the tunnels?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How </a:t>
            </a:r>
            <a:r>
              <a:rPr lang="en-GB" sz="2400" dirty="0"/>
              <a:t>do they get in to the tunnel?  Is it something they have to do, </a:t>
            </a:r>
            <a:r>
              <a:rPr lang="en-GB" sz="2400" dirty="0" smtClean="0"/>
              <a:t>or does </a:t>
            </a:r>
            <a:r>
              <a:rPr lang="en-GB" sz="2400" dirty="0"/>
              <a:t>the entrance open up for them?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What </a:t>
            </a:r>
            <a:r>
              <a:rPr lang="en-GB" sz="2400" dirty="0"/>
              <a:t>do they find inside?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How </a:t>
            </a:r>
            <a:r>
              <a:rPr lang="en-GB" sz="2400" dirty="0"/>
              <a:t>can you build up mystery and suspense in your extract?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How </a:t>
            </a:r>
            <a:r>
              <a:rPr lang="en-GB" sz="2400" dirty="0"/>
              <a:t>can you leave your extract on a cliff-hanger?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622" y="620688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u="sng" dirty="0" smtClean="0"/>
              <a:t>Some things to think about </a:t>
            </a:r>
            <a:endParaRPr lang="en-GB" sz="3200" b="1" u="sng" dirty="0"/>
          </a:p>
        </p:txBody>
      </p:sp>
    </p:spTree>
    <p:extLst>
      <p:ext uri="{BB962C8B-B14F-4D97-AF65-F5344CB8AC3E}">
        <p14:creationId xmlns:p14="http://schemas.microsoft.com/office/powerpoint/2010/main" val="3321698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564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Ergo Computing UK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MrChambers</dc:creator>
  <cp:lastModifiedBy>MrChambers</cp:lastModifiedBy>
  <cp:revision>3</cp:revision>
  <dcterms:created xsi:type="dcterms:W3CDTF">2016-05-22T12:27:06Z</dcterms:created>
  <dcterms:modified xsi:type="dcterms:W3CDTF">2016-05-22T12:41:55Z</dcterms:modified>
</cp:coreProperties>
</file>